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8" r:id="rId6"/>
    <p:sldId id="259" r:id="rId7"/>
    <p:sldId id="260" r:id="rId8"/>
    <p:sldId id="264" r:id="rId9"/>
    <p:sldId id="265" r:id="rId10"/>
    <p:sldId id="266" r:id="rId11"/>
    <p:sldId id="267" r:id="rId12"/>
    <p:sldId id="261" r:id="rId13"/>
    <p:sldId id="263" r:id="rId14"/>
    <p:sldId id="268" r:id="rId15"/>
    <p:sldId id="26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0FB201-8742-24B9-F2D9-F53E11EC3AFD}" v="18" dt="2023-12-06T14:55:12.965"/>
    <p1510:client id="{13E4F08A-A1A7-46B2-B8FD-5A44E0C9B231}" v="6" dt="2023-12-06T16:34:35.057"/>
    <p1510:client id="{284C0073-AF4A-8DD9-2283-D6602F5FDECE}" v="218" dt="2023-12-06T12:25:46.850"/>
    <p1510:client id="{88F95756-DF27-440C-AA12-53D538193A5A}" v="34" dt="2023-12-05T21:40:43.782"/>
    <p1510:client id="{A9843FAC-3007-480A-8FF2-4E7D854E1449}" v="103" dt="2023-12-06T13:55:20.071"/>
    <p1510:client id="{B64E60DF-BA61-438B-B8BB-085A870EF070}" v="677" dt="2023-12-06T23:41:56.417"/>
    <p1510:client id="{CF964C98-DAE6-481B-BC0B-17A6E80BB1E7}" v="9" dt="2023-12-06T12:11:40.221"/>
    <p1510:client id="{F2BFFA29-7330-4BFF-A1A4-4656A2BC04DF}" v="10" dt="2023-12-06T22:04:59.927"/>
    <p1510:client id="{FFEBC8B1-51C3-44CD-8EE8-4397972B1F39}" v="354" dt="2023-12-07T07:16:03.3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mj.com/content/364/bmj.l236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creativecommons.org/licenses/by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12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11" Type="http://schemas.openxmlformats.org/officeDocument/2006/relationships/image" Target="../media/image15.jpe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87FB61-01B9-46F2-93F4-31A6351C5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560" y="247355"/>
            <a:ext cx="9137940" cy="2387600"/>
          </a:xfrm>
        </p:spPr>
        <p:txBody>
          <a:bodyPr/>
          <a:lstStyle/>
          <a:p>
            <a:r>
              <a:rPr lang="en-GB" b="1"/>
              <a:t>Fast medication automation</a:t>
            </a:r>
            <a:br>
              <a:rPr lang="en-GB" b="1"/>
            </a:b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0D922C3-6C74-438B-81BF-F78ECBE65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3773" y="2489842"/>
            <a:ext cx="4597727" cy="2734951"/>
          </a:xfrm>
        </p:spPr>
        <p:txBody>
          <a:bodyPr>
            <a:normAutofit fontScale="25000" lnSpcReduction="20000"/>
          </a:bodyPr>
          <a:lstStyle/>
          <a:p>
            <a:r>
              <a:rPr lang="de-CH" sz="11200"/>
              <a:t>Team Rolex</a:t>
            </a:r>
          </a:p>
          <a:p>
            <a:r>
              <a:rPr lang="de-CH" sz="4300"/>
              <a:t>	</a:t>
            </a:r>
            <a:r>
              <a:rPr lang="de-CH" sz="6400"/>
              <a:t>Bojana Chen</a:t>
            </a:r>
          </a:p>
          <a:p>
            <a:r>
              <a:rPr lang="de-CH" sz="6400"/>
              <a:t>	Sebastian Fernandez</a:t>
            </a:r>
          </a:p>
          <a:p>
            <a:r>
              <a:rPr lang="de-CH" sz="6400"/>
              <a:t>	Magdalena Hardegger</a:t>
            </a:r>
          </a:p>
          <a:p>
            <a:r>
              <a:rPr lang="de-CH" sz="6400"/>
              <a:t>	Gerardo </a:t>
            </a:r>
            <a:r>
              <a:rPr lang="de-CH" sz="6400" err="1"/>
              <a:t>Romeny</a:t>
            </a:r>
            <a:endParaRPr lang="de-CH" sz="6400"/>
          </a:p>
          <a:p>
            <a:endParaRPr lang="de-CH" sz="6400"/>
          </a:p>
          <a:p>
            <a:r>
              <a:rPr lang="de-CH" sz="4800"/>
              <a:t>Team-Project </a:t>
            </a:r>
            <a:r>
              <a:rPr lang="de-CH" sz="4800" err="1"/>
              <a:t>DigitaliZation</a:t>
            </a:r>
            <a:r>
              <a:rPr lang="de-CH" sz="4800"/>
              <a:t> </a:t>
            </a:r>
            <a:r>
              <a:rPr lang="de-CH" sz="4800" err="1"/>
              <a:t>of</a:t>
            </a:r>
            <a:r>
              <a:rPr lang="de-CH" sz="4800"/>
              <a:t> Business </a:t>
            </a:r>
            <a:r>
              <a:rPr lang="de-CH" sz="4800" err="1"/>
              <a:t>Processes</a:t>
            </a:r>
            <a:r>
              <a:rPr lang="de-CH" sz="4800"/>
              <a:t>, AS 2023</a:t>
            </a:r>
          </a:p>
          <a:p>
            <a:endParaRPr lang="de-CH"/>
          </a:p>
          <a:p>
            <a:r>
              <a:rPr lang="de-CH"/>
              <a:t>	</a:t>
            </a:r>
            <a:endParaRPr lang="en-GB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4F6C7CD-835B-46AE-8964-CEBABE0B0C55}"/>
              </a:ext>
            </a:extLst>
          </p:cNvPr>
          <p:cNvSpPr/>
          <p:nvPr/>
        </p:nvSpPr>
        <p:spPr>
          <a:xfrm>
            <a:off x="2251363" y="6491691"/>
            <a:ext cx="989491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>
                <a:solidFill>
                  <a:schemeClr val="tx2"/>
                </a:solidFill>
              </a:rPr>
              <a:t>Picture:. https://www.freepik.com/free-photo/packings-pills-capsules-medicines_1178867.htm#query=medication&amp;position=6&amp;from_view=search&amp;track=sph&amp;uuid=e8115ce7-5bd6-4dc1-b773-868d6d0d55f9"&gt;Image by topntp26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683F5E3-74F0-4F34-A547-DA4F4AF25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436" y="2381777"/>
            <a:ext cx="3757842" cy="329183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528F374-87DA-432A-8ED8-D8047E912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20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56702FAD-E6A2-4C72-A19F-E879049164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1268" y="1887361"/>
            <a:ext cx="5161645" cy="3441097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3FAB64C3-0844-42BB-9DFD-D3440ECCAF88}"/>
              </a:ext>
            </a:extLst>
          </p:cNvPr>
          <p:cNvSpPr/>
          <p:nvPr/>
        </p:nvSpPr>
        <p:spPr>
          <a:xfrm>
            <a:off x="1141412" y="6539129"/>
            <a:ext cx="996973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>
                <a:solidFill>
                  <a:schemeClr val="tx2"/>
                </a:solidFill>
              </a:rPr>
              <a:t>Picture: https://www.freepik.com/free-vector/question-3d-effect-background_6209956.htm#query=questions&amp;position=17&amp;from_view=search&amp;track=sph&amp;uuid=ba74b47d-7045-44f2-b1d1-a17e8c526566"&gt;Image by </a:t>
            </a:r>
            <a:r>
              <a:rPr lang="en-GB" sz="800" err="1">
                <a:solidFill>
                  <a:schemeClr val="tx2"/>
                </a:solidFill>
              </a:rPr>
              <a:t>pikisuperstar</a:t>
            </a:r>
            <a:endParaRPr lang="en-GB" sz="800">
              <a:solidFill>
                <a:schemeClr val="tx2"/>
              </a:solidFill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9154E1D6-02F8-42FF-A0CF-D043841A3F1D}"/>
              </a:ext>
            </a:extLst>
          </p:cNvPr>
          <p:cNvSpPr txBox="1">
            <a:spLocks/>
          </p:cNvSpPr>
          <p:nvPr/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/>
              <a:t>Fast medication automation </a:t>
            </a:r>
          </a:p>
          <a:p>
            <a:r>
              <a:rPr lang="de-CH"/>
              <a:t>Secure and fast </a:t>
            </a:r>
            <a:r>
              <a:rPr lang="de-CH" err="1"/>
              <a:t>prescriptions</a:t>
            </a:r>
            <a:r>
              <a:rPr lang="de-CH"/>
              <a:t>!</a:t>
            </a:r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17165DC-3BB8-4978-B019-51E2DFE27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676B29B-46DD-4113-9740-3C6422CD8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438" y="1887361"/>
            <a:ext cx="3434592" cy="344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21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D9A66-2291-2BD3-70CE-76DC03D36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F575D-6654-9D6A-4340-34D4ACAFC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7766"/>
            <a:ext cx="10445342" cy="4696097"/>
          </a:xfrm>
        </p:spPr>
        <p:txBody>
          <a:bodyPr>
            <a:normAutofit/>
          </a:bodyPr>
          <a:lstStyle/>
          <a:p>
            <a:r>
              <a:rPr lang="en-GB" dirty="0"/>
              <a:t>Our solution addresses:</a:t>
            </a:r>
          </a:p>
          <a:p>
            <a:pPr lvl="1"/>
            <a:r>
              <a:rPr lang="en-GB" dirty="0"/>
              <a:t>critical problem in the Swiss healthcare system by WRONGLY prescribed medications.</a:t>
            </a:r>
          </a:p>
          <a:p>
            <a:pPr lvl="1"/>
            <a:r>
              <a:rPr lang="en-GB" dirty="0"/>
              <a:t>patient safety and simplified administrative tasks</a:t>
            </a:r>
          </a:p>
          <a:p>
            <a:pPr lvl="1"/>
            <a:r>
              <a:rPr lang="en-GB" dirty="0"/>
              <a:t>complex processes by Revolutionizing Swiss healthcare system</a:t>
            </a:r>
          </a:p>
          <a:p>
            <a:pPr lvl="1"/>
            <a:endParaRPr lang="en-GB" dirty="0"/>
          </a:p>
          <a:p>
            <a:r>
              <a:rPr lang="en-GB" dirty="0"/>
              <a:t>Our solution enhances:</a:t>
            </a:r>
          </a:p>
          <a:p>
            <a:pPr lvl="1"/>
            <a:r>
              <a:rPr lang="en-GB" dirty="0"/>
              <a:t>communication within multiple parties (Patient, Doctor, Pharmacy XY)</a:t>
            </a:r>
          </a:p>
          <a:p>
            <a:pPr lvl="1"/>
            <a:r>
              <a:rPr lang="en-GB" dirty="0"/>
              <a:t>time limited fallback if prescribed medications are not picked up</a:t>
            </a:r>
          </a:p>
          <a:p>
            <a:pPr lvl="1"/>
            <a:r>
              <a:rPr lang="en-GB" dirty="0"/>
              <a:t>medication interaction detection</a:t>
            </a:r>
          </a:p>
          <a:p>
            <a:pPr lvl="1"/>
            <a:r>
              <a:rPr lang="en-GB" dirty="0"/>
              <a:t>on reducing administrative workload for stakeholders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649955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5F9989-FE6F-4016-B551-BF381F3C1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Disclaimer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B247CF-967E-466C-ACF3-900A15CE7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/>
              <a:t>Data </a:t>
            </a:r>
            <a:r>
              <a:rPr lang="de-CH" err="1"/>
              <a:t>privacy</a:t>
            </a:r>
            <a:r>
              <a:rPr lang="de-CH"/>
              <a:t> </a:t>
            </a:r>
            <a:r>
              <a:rPr lang="de-CH" err="1"/>
              <a:t>laws</a:t>
            </a:r>
            <a:r>
              <a:rPr lang="de-CH"/>
              <a:t> </a:t>
            </a:r>
            <a:r>
              <a:rPr lang="de-CH" err="1"/>
              <a:t>are</a:t>
            </a:r>
            <a:r>
              <a:rPr lang="de-CH"/>
              <a:t> </a:t>
            </a:r>
            <a:r>
              <a:rPr lang="de-CH" err="1"/>
              <a:t>currently</a:t>
            </a:r>
            <a:r>
              <a:rPr lang="de-CH"/>
              <a:t> not </a:t>
            </a:r>
            <a:r>
              <a:rPr lang="de-CH" err="1"/>
              <a:t>met</a:t>
            </a:r>
            <a:r>
              <a:rPr lang="de-CH"/>
              <a:t>, </a:t>
            </a:r>
            <a:r>
              <a:rPr lang="de-CH" err="1"/>
              <a:t>the</a:t>
            </a:r>
            <a:r>
              <a:rPr lang="de-CH"/>
              <a:t> </a:t>
            </a:r>
            <a:r>
              <a:rPr lang="de-CH" err="1"/>
              <a:t>team</a:t>
            </a:r>
            <a:r>
              <a:rPr lang="de-CH"/>
              <a:t> </a:t>
            </a:r>
            <a:r>
              <a:rPr lang="de-CH" err="1"/>
              <a:t>is</a:t>
            </a:r>
            <a:r>
              <a:rPr lang="de-CH"/>
              <a:t> </a:t>
            </a:r>
            <a:r>
              <a:rPr lang="de-CH" err="1"/>
              <a:t>aware</a:t>
            </a:r>
            <a:r>
              <a:rPr lang="de-CH"/>
              <a:t>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this</a:t>
            </a:r>
            <a:r>
              <a:rPr lang="de-CH"/>
              <a:t>. Meeting </a:t>
            </a:r>
            <a:r>
              <a:rPr lang="de-CH" err="1"/>
              <a:t>data</a:t>
            </a:r>
            <a:r>
              <a:rPr lang="de-CH"/>
              <a:t> </a:t>
            </a:r>
            <a:r>
              <a:rPr lang="de-CH" err="1"/>
              <a:t>privacy</a:t>
            </a:r>
            <a:r>
              <a:rPr lang="de-CH"/>
              <a:t> was not in </a:t>
            </a:r>
            <a:r>
              <a:rPr lang="de-CH" err="1"/>
              <a:t>scope</a:t>
            </a:r>
            <a:r>
              <a:rPr lang="de-CH"/>
              <a:t>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this</a:t>
            </a:r>
            <a:r>
              <a:rPr lang="de-CH"/>
              <a:t> </a:t>
            </a:r>
            <a:r>
              <a:rPr lang="de-CH" err="1"/>
              <a:t>development</a:t>
            </a:r>
            <a:r>
              <a:rPr lang="de-CH"/>
              <a:t> </a:t>
            </a:r>
            <a:r>
              <a:rPr lang="de-CH" err="1"/>
              <a:t>project</a:t>
            </a:r>
            <a:endParaRPr lang="de-CH"/>
          </a:p>
          <a:p>
            <a:r>
              <a:rPr lang="de-CH" err="1"/>
              <a:t>Only</a:t>
            </a:r>
            <a:r>
              <a:rPr lang="de-CH"/>
              <a:t> </a:t>
            </a:r>
            <a:r>
              <a:rPr lang="de-CH" err="1"/>
              <a:t>patients</a:t>
            </a:r>
            <a:r>
              <a:rPr lang="de-CH"/>
              <a:t> registered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the</a:t>
            </a:r>
            <a:r>
              <a:rPr lang="de-CH"/>
              <a:t> EHR-system will </a:t>
            </a:r>
            <a:r>
              <a:rPr lang="de-CH" err="1"/>
              <a:t>be</a:t>
            </a:r>
            <a:r>
              <a:rPr lang="de-CH"/>
              <a:t> </a:t>
            </a:r>
            <a:r>
              <a:rPr lang="de-CH" err="1"/>
              <a:t>able</a:t>
            </a:r>
            <a:r>
              <a:rPr lang="de-CH"/>
              <a:t>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enjoy</a:t>
            </a:r>
            <a:r>
              <a:rPr lang="de-CH"/>
              <a:t> </a:t>
            </a:r>
            <a:r>
              <a:rPr lang="de-CH" err="1"/>
              <a:t>full</a:t>
            </a:r>
            <a:r>
              <a:rPr lang="de-CH"/>
              <a:t> </a:t>
            </a:r>
            <a:r>
              <a:rPr lang="de-CH" err="1"/>
              <a:t>service</a:t>
            </a:r>
            <a:endParaRPr lang="de-CH"/>
          </a:p>
          <a:p>
            <a:r>
              <a:rPr lang="de-CH" err="1"/>
              <a:t>Only</a:t>
            </a:r>
            <a:r>
              <a:rPr lang="de-CH"/>
              <a:t> </a:t>
            </a:r>
            <a:r>
              <a:rPr lang="de-CH" err="1"/>
              <a:t>active</a:t>
            </a:r>
            <a:r>
              <a:rPr lang="de-CH"/>
              <a:t> </a:t>
            </a:r>
            <a:r>
              <a:rPr lang="de-CH" err="1"/>
              <a:t>pharmaceutical</a:t>
            </a:r>
            <a:r>
              <a:rPr lang="de-CH"/>
              <a:t> </a:t>
            </a:r>
            <a:r>
              <a:rPr lang="de-CH" err="1"/>
              <a:t>ingredient</a:t>
            </a:r>
            <a:r>
              <a:rPr lang="de-CH"/>
              <a:t> </a:t>
            </a:r>
            <a:r>
              <a:rPr lang="de-CH" err="1"/>
              <a:t>should</a:t>
            </a:r>
            <a:r>
              <a:rPr lang="de-CH"/>
              <a:t> </a:t>
            </a:r>
            <a:r>
              <a:rPr lang="de-CH" err="1"/>
              <a:t>be</a:t>
            </a:r>
            <a:r>
              <a:rPr lang="de-CH"/>
              <a:t> </a:t>
            </a:r>
            <a:r>
              <a:rPr lang="de-CH" err="1"/>
              <a:t>prescribed</a:t>
            </a:r>
            <a:endParaRPr lang="de-CH"/>
          </a:p>
          <a:p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FDA4AFB-5E25-4BC3-8F1A-27CFBB56E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6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BC8685-7457-4C5B-9C3C-660A4FBD7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Problem: </a:t>
            </a:r>
            <a:r>
              <a:rPr lang="de-CH" err="1"/>
              <a:t>Prescription</a:t>
            </a:r>
            <a:r>
              <a:rPr lang="de-CH"/>
              <a:t> </a:t>
            </a:r>
            <a:r>
              <a:rPr lang="de-CH" err="1"/>
              <a:t>handling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5803EE-2723-4E73-B0E9-371814C0A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7087"/>
            <a:ext cx="6324042" cy="3788558"/>
          </a:xfrm>
        </p:spPr>
        <p:txBody>
          <a:bodyPr>
            <a:normAutofit/>
          </a:bodyPr>
          <a:lstStyle/>
          <a:p>
            <a:r>
              <a:rPr lang="de-CH" err="1"/>
              <a:t>Medication</a:t>
            </a:r>
            <a:r>
              <a:rPr lang="de-CH"/>
              <a:t> </a:t>
            </a:r>
            <a:r>
              <a:rPr lang="de-CH" err="1"/>
              <a:t>errors</a:t>
            </a:r>
            <a:r>
              <a:rPr lang="de-CH"/>
              <a:t> </a:t>
            </a:r>
            <a:r>
              <a:rPr lang="de-CH" err="1"/>
              <a:t>are</a:t>
            </a:r>
            <a:r>
              <a:rPr lang="de-CH"/>
              <a:t> </a:t>
            </a:r>
            <a:r>
              <a:rPr lang="de-CH" err="1"/>
              <a:t>numerous</a:t>
            </a:r>
            <a:endParaRPr lang="de-CH"/>
          </a:p>
          <a:p>
            <a:r>
              <a:rPr lang="de-CH"/>
              <a:t>Adverse </a:t>
            </a:r>
            <a:r>
              <a:rPr lang="de-CH" err="1"/>
              <a:t>events</a:t>
            </a:r>
            <a:r>
              <a:rPr lang="de-CH"/>
              <a:t> </a:t>
            </a:r>
            <a:r>
              <a:rPr lang="de-CH" err="1"/>
              <a:t>owing</a:t>
            </a:r>
            <a:r>
              <a:rPr lang="de-CH"/>
              <a:t>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medication</a:t>
            </a:r>
            <a:r>
              <a:rPr lang="de-CH"/>
              <a:t>: </a:t>
            </a:r>
            <a:r>
              <a:rPr lang="de-CH" err="1"/>
              <a:t>about</a:t>
            </a:r>
            <a:br>
              <a:rPr lang="de-CH"/>
            </a:br>
            <a:r>
              <a:rPr lang="de-CH"/>
              <a:t>20 000 </a:t>
            </a:r>
            <a:r>
              <a:rPr lang="de-CH" err="1"/>
              <a:t>hospitalizations</a:t>
            </a:r>
            <a:r>
              <a:rPr lang="de-CH"/>
              <a:t>/</a:t>
            </a:r>
            <a:r>
              <a:rPr lang="de-CH" err="1"/>
              <a:t>year</a:t>
            </a:r>
            <a:r>
              <a:rPr lang="de-CH"/>
              <a:t> in </a:t>
            </a:r>
            <a:r>
              <a:rPr lang="de-CH" err="1"/>
              <a:t>Switzerland</a:t>
            </a:r>
            <a:endParaRPr lang="de-CH"/>
          </a:p>
          <a:p>
            <a:r>
              <a:rPr lang="de-CH" err="1"/>
              <a:t>Increasing</a:t>
            </a:r>
            <a:r>
              <a:rPr lang="de-CH"/>
              <a:t>:	- </a:t>
            </a:r>
            <a:r>
              <a:rPr lang="de-CH" err="1"/>
              <a:t>number</a:t>
            </a:r>
            <a:r>
              <a:rPr lang="de-CH"/>
              <a:t>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medications</a:t>
            </a:r>
            <a:endParaRPr lang="de-CH"/>
          </a:p>
          <a:p>
            <a:pPr marL="0" indent="0">
              <a:buNone/>
            </a:pPr>
            <a:r>
              <a:rPr lang="de-CH"/>
              <a:t>		- </a:t>
            </a:r>
            <a:r>
              <a:rPr lang="de-CH" err="1"/>
              <a:t>drug</a:t>
            </a:r>
            <a:r>
              <a:rPr lang="de-CH"/>
              <a:t> </a:t>
            </a:r>
            <a:r>
              <a:rPr lang="de-CH" err="1"/>
              <a:t>interactions</a:t>
            </a:r>
            <a:endParaRPr lang="de-CH"/>
          </a:p>
          <a:p>
            <a:pPr marL="0" indent="0">
              <a:buNone/>
            </a:pPr>
            <a:r>
              <a:rPr lang="de-CH"/>
              <a:t>		- </a:t>
            </a:r>
            <a:r>
              <a:rPr lang="de-CH" err="1"/>
              <a:t>healthcare</a:t>
            </a:r>
            <a:r>
              <a:rPr lang="de-CH"/>
              <a:t> </a:t>
            </a:r>
            <a:r>
              <a:rPr lang="de-CH" err="1"/>
              <a:t>costs</a:t>
            </a:r>
            <a:endParaRPr lang="de-CH"/>
          </a:p>
          <a:p>
            <a:pPr marL="0" indent="0">
              <a:buNone/>
            </a:pPr>
            <a:endParaRPr lang="de-CH"/>
          </a:p>
          <a:p>
            <a:endParaRPr lang="en-GB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15F36B-AC61-4208-9867-15404E43C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18231" y="1820024"/>
            <a:ext cx="4537372" cy="294088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4A0BBB2-8678-4E88-B538-90EB918C9C07}"/>
              </a:ext>
            </a:extLst>
          </p:cNvPr>
          <p:cNvSpPr txBox="1"/>
          <p:nvPr/>
        </p:nvSpPr>
        <p:spPr>
          <a:xfrm>
            <a:off x="8441228" y="6477539"/>
            <a:ext cx="51435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solidFill>
                  <a:schemeClr val="tx2"/>
                </a:solidFill>
              </a:rPr>
              <a:t>Picture: von </a:t>
            </a:r>
            <a:r>
              <a:rPr lang="en-GB" sz="900" err="1">
                <a:solidFill>
                  <a:schemeClr val="tx2"/>
                </a:solidFill>
              </a:rPr>
              <a:t>Unbekannter</a:t>
            </a:r>
            <a:r>
              <a:rPr lang="en-GB" sz="900">
                <a:solidFill>
                  <a:schemeClr val="tx2"/>
                </a:solidFill>
              </a:rPr>
              <a:t> Autor </a:t>
            </a:r>
            <a:r>
              <a:rPr lang="en-GB" sz="900" err="1">
                <a:solidFill>
                  <a:schemeClr val="tx2"/>
                </a:solidFill>
              </a:rPr>
              <a:t>ist</a:t>
            </a:r>
            <a:r>
              <a:rPr lang="en-GB" sz="900">
                <a:solidFill>
                  <a:schemeClr val="tx2"/>
                </a:solidFill>
              </a:rPr>
              <a:t> </a:t>
            </a:r>
            <a:r>
              <a:rPr lang="en-GB" sz="900" err="1">
                <a:solidFill>
                  <a:schemeClr val="tx2"/>
                </a:solidFill>
              </a:rPr>
              <a:t>lizenziert</a:t>
            </a:r>
            <a:r>
              <a:rPr lang="en-GB" sz="900">
                <a:solidFill>
                  <a:schemeClr val="tx2"/>
                </a:solidFill>
              </a:rPr>
              <a:t> </a:t>
            </a:r>
            <a:r>
              <a:rPr lang="en-GB" sz="900" err="1">
                <a:solidFill>
                  <a:schemeClr val="tx2"/>
                </a:solidFill>
              </a:rPr>
              <a:t>gemäß</a:t>
            </a:r>
            <a:r>
              <a:rPr lang="en-GB" sz="900">
                <a:solidFill>
                  <a:schemeClr val="tx2"/>
                </a:solidFill>
              </a:rPr>
              <a:t> </a:t>
            </a:r>
            <a:r>
              <a:rPr lang="en-GB" sz="900">
                <a:solidFill>
                  <a:schemeClr val="tx2"/>
                </a:solidFill>
                <a:hlinkClick r:id="rId4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GB" sz="900">
              <a:solidFill>
                <a:schemeClr val="tx2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AF5031D-E3CC-4C27-A62D-F771E851D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25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37B7A-A1EA-401F-921B-3DCE71187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Example</a:t>
            </a:r>
            <a:r>
              <a:rPr lang="de-CH"/>
              <a:t>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current</a:t>
            </a:r>
            <a:r>
              <a:rPr lang="de-CH"/>
              <a:t> </a:t>
            </a:r>
            <a:r>
              <a:rPr lang="de-CH" err="1"/>
              <a:t>Process</a:t>
            </a:r>
            <a:endParaRPr lang="en-GB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9CE1058-B6A1-46BE-89F9-412B3CC02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  <p:pic>
        <p:nvPicPr>
          <p:cNvPr id="5" name="Inhaltsplatzhalter 4" descr="Ein Bild, das Text, Diagramm, technische Zeichnung, Plan enthält.&#10;&#10;Beschreibung automatisch generiert.">
            <a:extLst>
              <a:ext uri="{FF2B5EF4-FFF2-40B4-BE49-F238E27FC236}">
                <a16:creationId xmlns:a16="http://schemas.microsoft.com/office/drawing/2014/main" id="{A0F0B612-A48A-2CBE-E36E-3C976E520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86653" y="2055352"/>
            <a:ext cx="7312623" cy="4094223"/>
          </a:xfrm>
        </p:spPr>
      </p:pic>
      <p:sp>
        <p:nvSpPr>
          <p:cNvPr id="9" name="Pfeil: nach oben 8">
            <a:extLst>
              <a:ext uri="{FF2B5EF4-FFF2-40B4-BE49-F238E27FC236}">
                <a16:creationId xmlns:a16="http://schemas.microsoft.com/office/drawing/2014/main" id="{8FABD5D7-3DD3-361F-632F-F62B34DA28DA}"/>
              </a:ext>
            </a:extLst>
          </p:cNvPr>
          <p:cNvSpPr/>
          <p:nvPr/>
        </p:nvSpPr>
        <p:spPr>
          <a:xfrm rot="5400000">
            <a:off x="1097388" y="4047134"/>
            <a:ext cx="486696" cy="408038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77CF8CD-98D6-9A98-33CF-2EFEA4C013D9}"/>
              </a:ext>
            </a:extLst>
          </p:cNvPr>
          <p:cNvSpPr txBox="1"/>
          <p:nvPr/>
        </p:nvSpPr>
        <p:spPr>
          <a:xfrm>
            <a:off x="8560594" y="2054489"/>
            <a:ext cx="3399366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b="1" dirty="0"/>
              <a:t>Possible </a:t>
            </a:r>
            <a:r>
              <a:rPr lang="de-DE" b="1" err="1"/>
              <a:t>issues</a:t>
            </a:r>
            <a:r>
              <a:rPr lang="de-DE" b="1" dirty="0"/>
              <a:t>: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obligatory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check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/>
              <a:t>No</a:t>
            </a:r>
            <a:r>
              <a:rPr lang="de-DE" dirty="0"/>
              <a:t> check </a:t>
            </a:r>
            <a:r>
              <a:rPr lang="de-DE" dirty="0" err="1"/>
              <a:t>for</a:t>
            </a:r>
            <a:r>
              <a:rPr lang="de-DE" dirty="0"/>
              <a:t> double </a:t>
            </a:r>
            <a:r>
              <a:rPr lang="de-DE" dirty="0" err="1"/>
              <a:t>medication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err="1"/>
              <a:t>No</a:t>
            </a:r>
            <a:r>
              <a:rPr lang="de-DE" dirty="0"/>
              <a:t> check </a:t>
            </a:r>
            <a:r>
              <a:rPr lang="de-DE" err="1"/>
              <a:t>if</a:t>
            </a:r>
            <a:r>
              <a:rPr lang="de-DE" dirty="0"/>
              <a:t> </a:t>
            </a:r>
            <a:r>
              <a:rPr lang="de-DE" err="1"/>
              <a:t>patient</a:t>
            </a:r>
            <a:r>
              <a:rPr lang="de-DE" dirty="0"/>
              <a:t> </a:t>
            </a:r>
            <a:r>
              <a:rPr lang="de-DE" err="1"/>
              <a:t>collects</a:t>
            </a:r>
            <a:r>
              <a:rPr lang="de-DE" dirty="0"/>
              <a:t> </a:t>
            </a:r>
            <a:r>
              <a:rPr lang="de-DE" err="1"/>
              <a:t>the</a:t>
            </a:r>
            <a:r>
              <a:rPr lang="de-DE" dirty="0"/>
              <a:t> </a:t>
            </a:r>
            <a:r>
              <a:rPr lang="de-DE" err="1"/>
              <a:t>medication</a:t>
            </a:r>
            <a:endParaRPr lang="de-DE" dirty="0" err="1"/>
          </a:p>
          <a:p>
            <a:pPr marL="285750" indent="-285750">
              <a:buFont typeface="Arial"/>
              <a:buChar char="•"/>
            </a:pP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Handwriting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practitioner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 err="1"/>
              <a:t>No</a:t>
            </a:r>
            <a:r>
              <a:rPr lang="de-DE" dirty="0"/>
              <a:t> </a:t>
            </a: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practitioner</a:t>
            </a:r>
            <a:r>
              <a:rPr lang="de-DE" dirty="0"/>
              <a:t> and </a:t>
            </a:r>
            <a:r>
              <a:rPr lang="de-DE" dirty="0" err="1"/>
              <a:t>pharmacy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Additional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 </a:t>
            </a:r>
            <a:r>
              <a:rPr lang="de-DE" dirty="0" err="1"/>
              <a:t>sending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EHR</a:t>
            </a:r>
          </a:p>
        </p:txBody>
      </p:sp>
    </p:spTree>
    <p:extLst>
      <p:ext uri="{BB962C8B-B14F-4D97-AF65-F5344CB8AC3E}">
        <p14:creationId xmlns:p14="http://schemas.microsoft.com/office/powerpoint/2010/main" val="116284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408AC-EBB9-4BE3-B1EB-59E432C21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57436"/>
          </a:xfrm>
        </p:spPr>
        <p:txBody>
          <a:bodyPr/>
          <a:lstStyle/>
          <a:p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proposed</a:t>
            </a:r>
            <a:r>
              <a:rPr lang="de-CH" dirty="0"/>
              <a:t> Solution</a:t>
            </a:r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E70B878-4ED9-4CD9-B007-46526BDE3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  <p:pic>
        <p:nvPicPr>
          <p:cNvPr id="7" name="Inhaltsplatzhalter 6" descr="Ein Bild, das Text, Diagramm, Plan, parallel enthält.&#10;&#10;Beschreibung automatisch generiert.">
            <a:extLst>
              <a:ext uri="{FF2B5EF4-FFF2-40B4-BE49-F238E27FC236}">
                <a16:creationId xmlns:a16="http://schemas.microsoft.com/office/drawing/2014/main" id="{A589C54B-0D05-6125-421B-B6C71EB52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0292" y="2534351"/>
            <a:ext cx="9863665" cy="406229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360B5D-9679-8D84-29F0-881D59384A1E}"/>
              </a:ext>
            </a:extLst>
          </p:cNvPr>
          <p:cNvSpPr txBox="1"/>
          <p:nvPr/>
        </p:nvSpPr>
        <p:spPr>
          <a:xfrm>
            <a:off x="260857" y="1375954"/>
            <a:ext cx="1799690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Prescription exists?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8A873-FAFE-34A1-E1B7-36AAF3D2AE8C}"/>
              </a:ext>
            </a:extLst>
          </p:cNvPr>
          <p:cNvSpPr txBox="1"/>
          <p:nvPr/>
        </p:nvSpPr>
        <p:spPr>
          <a:xfrm>
            <a:off x="2086158" y="1379505"/>
            <a:ext cx="1585645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Patient exists?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340831-EDA5-2DA9-4A26-68F541C5FCB7}"/>
              </a:ext>
            </a:extLst>
          </p:cNvPr>
          <p:cNvSpPr txBox="1"/>
          <p:nvPr/>
        </p:nvSpPr>
        <p:spPr>
          <a:xfrm>
            <a:off x="3699454" y="1375791"/>
            <a:ext cx="2062403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Duplicate prescription?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648724-8D8C-ABC1-C16C-1323EB66A248}"/>
              </a:ext>
            </a:extLst>
          </p:cNvPr>
          <p:cNvSpPr txBox="1"/>
          <p:nvPr/>
        </p:nvSpPr>
        <p:spPr>
          <a:xfrm>
            <a:off x="5780962" y="1373293"/>
            <a:ext cx="1782566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Interaction exists?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ABE60D-8DA9-5E3C-FC4F-754152E253F5}"/>
              </a:ext>
            </a:extLst>
          </p:cNvPr>
          <p:cNvSpPr txBox="1"/>
          <p:nvPr/>
        </p:nvSpPr>
        <p:spPr>
          <a:xfrm>
            <a:off x="7582633" y="1377468"/>
            <a:ext cx="2195550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Fetch Pharmacy email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C0D2C3-3F0E-99BD-9E56-02AAFE472F5B}"/>
              </a:ext>
            </a:extLst>
          </p:cNvPr>
          <p:cNvSpPr txBox="1"/>
          <p:nvPr/>
        </p:nvSpPr>
        <p:spPr>
          <a:xfrm>
            <a:off x="9797288" y="1375954"/>
            <a:ext cx="2160511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Update EHR-Database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F1304E-15F3-E743-95F4-C772765CD1DB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160702" y="1714508"/>
            <a:ext cx="2150590" cy="2848783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4CF4F67-9A2A-C549-63E6-A6441E22D629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878981" y="1718059"/>
            <a:ext cx="1463513" cy="2845232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ED46893-2B6F-C404-D681-AD5A6B8D3AB3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4730656" y="1714345"/>
            <a:ext cx="776186" cy="2840237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2E72260-1853-9414-40F1-74BDB4337E3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6672245" y="1711847"/>
            <a:ext cx="157562" cy="2842735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B610AFF-2A85-91D7-574F-AE6D674EBA9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8680408" y="1716022"/>
            <a:ext cx="398721" cy="2847269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C3BC1C5-0957-E285-187B-E791C36C2A16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9864580" y="1714508"/>
            <a:ext cx="1012964" cy="2848783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4" descr="Online Database Icons - Free SVG &amp; PNG Online Database Images - Noun Project">
            <a:extLst>
              <a:ext uri="{FF2B5EF4-FFF2-40B4-BE49-F238E27FC236}">
                <a16:creationId xmlns:a16="http://schemas.microsoft.com/office/drawing/2014/main" id="{4976F76F-30FE-D2F1-AED7-49E2AFDD67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730" y="1801216"/>
            <a:ext cx="753885" cy="75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" descr="Online Database Icons - Free SVG &amp; PNG Online Database Images - Noun Project">
            <a:extLst>
              <a:ext uri="{FF2B5EF4-FFF2-40B4-BE49-F238E27FC236}">
                <a16:creationId xmlns:a16="http://schemas.microsoft.com/office/drawing/2014/main" id="{3FD657F4-9DCB-C119-FF8F-FFC310390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630" y="1787702"/>
            <a:ext cx="757024" cy="757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xNav">
            <a:extLst>
              <a:ext uri="{FF2B5EF4-FFF2-40B4-BE49-F238E27FC236}">
                <a16:creationId xmlns:a16="http://schemas.microsoft.com/office/drawing/2014/main" id="{A5500513-282F-EA49-2F86-E8A76CC9A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4486" y="1864824"/>
            <a:ext cx="931690" cy="38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Online Database Icons - Free SVG &amp; PNG Online Database Images - Noun Project">
            <a:extLst>
              <a:ext uri="{FF2B5EF4-FFF2-40B4-BE49-F238E27FC236}">
                <a16:creationId xmlns:a16="http://schemas.microsoft.com/office/drawing/2014/main" id="{052A01D2-8BB8-3380-37B0-238B8A522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4730" y="1756916"/>
            <a:ext cx="757024" cy="757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ke | Automation Software | Connect Apps &amp; Design Workflows">
            <a:extLst>
              <a:ext uri="{FF2B5EF4-FFF2-40B4-BE49-F238E27FC236}">
                <a16:creationId xmlns:a16="http://schemas.microsoft.com/office/drawing/2014/main" id="{2BD108F1-F003-7166-B970-68C1D6A9E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3" y="4049857"/>
            <a:ext cx="1319241" cy="272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oiceflow - Das No-Code Tool für Voice Apps - International Voice  Technology Institute">
            <a:extLst>
              <a:ext uri="{FF2B5EF4-FFF2-40B4-BE49-F238E27FC236}">
                <a16:creationId xmlns:a16="http://schemas.microsoft.com/office/drawing/2014/main" id="{CDCE8B25-E45E-24CD-5379-C46931BB9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59" y="4358282"/>
            <a:ext cx="1062964" cy="79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F517E974-8F92-3617-265B-E5FD86FC5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01" y="6182787"/>
            <a:ext cx="592333" cy="64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Free Vectors | SMTP mail sending server">
            <a:extLst>
              <a:ext uri="{FF2B5EF4-FFF2-40B4-BE49-F238E27FC236}">
                <a16:creationId xmlns:a16="http://schemas.microsoft.com/office/drawing/2014/main" id="{9848A292-703A-D056-C171-240FE5AE4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45" y="5189603"/>
            <a:ext cx="833366" cy="83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Online Database Icons - Free SVG &amp; PNG Online Database Images - Noun Project">
            <a:extLst>
              <a:ext uri="{FF2B5EF4-FFF2-40B4-BE49-F238E27FC236}">
                <a16:creationId xmlns:a16="http://schemas.microsoft.com/office/drawing/2014/main" id="{B6DF9CF5-EE6B-FDEB-3590-E42AB0157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546" y="1801216"/>
            <a:ext cx="757024" cy="757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RxNav">
            <a:extLst>
              <a:ext uri="{FF2B5EF4-FFF2-40B4-BE49-F238E27FC236}">
                <a16:creationId xmlns:a16="http://schemas.microsoft.com/office/drawing/2014/main" id="{BDD72FFC-E6F0-E707-00E4-2F4A97A56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5926" y="2073130"/>
            <a:ext cx="786661" cy="39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oogle Form Logo">
            <a:extLst>
              <a:ext uri="{FF2B5EF4-FFF2-40B4-BE49-F238E27FC236}">
                <a16:creationId xmlns:a16="http://schemas.microsoft.com/office/drawing/2014/main" id="{BE6CCA2A-3A9C-9B66-C61C-9F78BCD0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673" y="3134463"/>
            <a:ext cx="900538" cy="84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Process Automation Forum Live: Digitale Transformation">
            <a:extLst>
              <a:ext uri="{FF2B5EF4-FFF2-40B4-BE49-F238E27FC236}">
                <a16:creationId xmlns:a16="http://schemas.microsoft.com/office/drawing/2014/main" id="{733BB1FC-4225-5E5D-2ADF-1AA91FAC1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05" y="2402403"/>
            <a:ext cx="1319241" cy="692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RxNav">
            <a:extLst>
              <a:ext uri="{FF2B5EF4-FFF2-40B4-BE49-F238E27FC236}">
                <a16:creationId xmlns:a16="http://schemas.microsoft.com/office/drawing/2014/main" id="{364D2981-4EBA-7EDF-AA1B-B2B92ADFD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164" y="1949160"/>
            <a:ext cx="931690" cy="38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36AE1F5-1638-9B7C-A8A7-E1792538EA9E}"/>
              </a:ext>
            </a:extLst>
          </p:cNvPr>
          <p:cNvSpPr/>
          <p:nvPr/>
        </p:nvSpPr>
        <p:spPr>
          <a:xfrm>
            <a:off x="7598195" y="4514033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03ADF242-1505-54B8-233D-0541623D08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95423" y="1324389"/>
            <a:ext cx="7766874" cy="5319864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CE93DABE-73B8-FF4A-B503-F90F126C39E9}"/>
              </a:ext>
            </a:extLst>
          </p:cNvPr>
          <p:cNvSpPr/>
          <p:nvPr/>
        </p:nvSpPr>
        <p:spPr>
          <a:xfrm>
            <a:off x="8372398" y="4514393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E8819A-F759-A2BA-EE83-C863139A0BD7}"/>
              </a:ext>
            </a:extLst>
          </p:cNvPr>
          <p:cNvSpPr txBox="1"/>
          <p:nvPr/>
        </p:nvSpPr>
        <p:spPr>
          <a:xfrm>
            <a:off x="6916204" y="3536189"/>
            <a:ext cx="2376813" cy="33855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Patient selects Pharmacy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F0A9455-FF4F-6D66-56B6-13F04C7FE721}"/>
              </a:ext>
            </a:extLst>
          </p:cNvPr>
          <p:cNvSpPr/>
          <p:nvPr/>
        </p:nvSpPr>
        <p:spPr>
          <a:xfrm>
            <a:off x="10279062" y="3705466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8E91272-E6C3-8281-2E5A-6D0B167A6E9F}"/>
              </a:ext>
            </a:extLst>
          </p:cNvPr>
          <p:cNvSpPr/>
          <p:nvPr/>
        </p:nvSpPr>
        <p:spPr>
          <a:xfrm>
            <a:off x="10271548" y="5440916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5602130-BE49-69DB-B2D1-8F85128435B9}"/>
              </a:ext>
            </a:extLst>
          </p:cNvPr>
          <p:cNvSpPr/>
          <p:nvPr/>
        </p:nvSpPr>
        <p:spPr>
          <a:xfrm>
            <a:off x="10713183" y="4537399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56261CE-6F17-B650-6C42-8F78998C04DD}"/>
              </a:ext>
            </a:extLst>
          </p:cNvPr>
          <p:cNvSpPr/>
          <p:nvPr/>
        </p:nvSpPr>
        <p:spPr>
          <a:xfrm>
            <a:off x="3076090" y="5464247"/>
            <a:ext cx="448525" cy="437607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44548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0" grpId="0" animBg="1"/>
      <p:bldP spid="12" grpId="0" animBg="1"/>
      <p:bldP spid="9" grpId="0" animBg="1"/>
      <p:bldP spid="14" grpId="0" animBg="1"/>
      <p:bldP spid="5" grpId="0" animBg="1"/>
      <p:bldP spid="22" grpId="0" animBg="1"/>
      <p:bldP spid="23" grpId="0" animBg="1"/>
      <p:bldP spid="26" grpId="0" animBg="1"/>
      <p:bldP spid="27" grpId="0" animBg="1"/>
      <p:bldP spid="29" grpId="0" animBg="1"/>
      <p:bldP spid="3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6B1AAD-B011-4610-A777-784FA5629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778" y="242000"/>
            <a:ext cx="9905998" cy="519347"/>
          </a:xfrm>
        </p:spPr>
        <p:txBody>
          <a:bodyPr>
            <a:normAutofit fontScale="90000"/>
          </a:bodyPr>
          <a:lstStyle/>
          <a:p>
            <a:r>
              <a:rPr lang="de-CH"/>
              <a:t>Demo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97D16A-A261-8DA0-8810-EAD97CDB4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150" y="188259"/>
            <a:ext cx="4110705" cy="632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93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A7EE-CAF2-3C78-AE2F-9B43DBB0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166" y="197177"/>
            <a:ext cx="9905998" cy="510382"/>
          </a:xfrm>
        </p:spPr>
        <p:txBody>
          <a:bodyPr>
            <a:normAutofit fontScale="90000"/>
          </a:bodyPr>
          <a:lstStyle/>
          <a:p>
            <a:r>
              <a:rPr lang="en-US"/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465EA-6726-5DAD-F6DF-9BBEF482F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130" y="1509185"/>
            <a:ext cx="3505200" cy="5084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5CB9D7-FAFF-7070-2A20-0AB2DDFCCF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939" y="1511172"/>
            <a:ext cx="3456353" cy="50958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654590-9E69-3D28-8D60-5B243C7C64FA}"/>
              </a:ext>
            </a:extLst>
          </p:cNvPr>
          <p:cNvSpPr txBox="1"/>
          <p:nvPr/>
        </p:nvSpPr>
        <p:spPr>
          <a:xfrm>
            <a:off x="3096844" y="1045308"/>
            <a:ext cx="281353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Process Cancelation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E71385-2ADA-DCC3-A04E-4DAB6C684E59}"/>
              </a:ext>
            </a:extLst>
          </p:cNvPr>
          <p:cNvSpPr txBox="1"/>
          <p:nvPr/>
        </p:nvSpPr>
        <p:spPr>
          <a:xfrm>
            <a:off x="6916613" y="1055076"/>
            <a:ext cx="31749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Practitioner Notification</a:t>
            </a:r>
          </a:p>
        </p:txBody>
      </p:sp>
    </p:spTree>
    <p:extLst>
      <p:ext uri="{BB962C8B-B14F-4D97-AF65-F5344CB8AC3E}">
        <p14:creationId xmlns:p14="http://schemas.microsoft.com/office/powerpoint/2010/main" val="2279761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A7EE-CAF2-3C78-AE2F-9B43DBB0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166" y="197177"/>
            <a:ext cx="9905998" cy="510382"/>
          </a:xfrm>
        </p:spPr>
        <p:txBody>
          <a:bodyPr>
            <a:normAutofit fontScale="90000"/>
          </a:bodyPr>
          <a:lstStyle/>
          <a:p>
            <a:r>
              <a:rPr lang="en-US"/>
              <a:t>DEMO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654590-9E69-3D28-8D60-5B243C7C64FA}"/>
              </a:ext>
            </a:extLst>
          </p:cNvPr>
          <p:cNvSpPr txBox="1"/>
          <p:nvPr/>
        </p:nvSpPr>
        <p:spPr>
          <a:xfrm>
            <a:off x="2373921" y="918308"/>
            <a:ext cx="383930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Pharmacy Notification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E71385-2ADA-DCC3-A04E-4DAB6C684E59}"/>
              </a:ext>
            </a:extLst>
          </p:cNvPr>
          <p:cNvSpPr txBox="1"/>
          <p:nvPr/>
        </p:nvSpPr>
        <p:spPr>
          <a:xfrm>
            <a:off x="7532074" y="918307"/>
            <a:ext cx="31749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Patient Notification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9AA20B-27E0-71AB-FE4E-E2DA81376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292" y="1380564"/>
            <a:ext cx="3402145" cy="51188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B67B1D-1592-91B9-1D32-936B04943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8163" y="1381369"/>
            <a:ext cx="3323675" cy="511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74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A7EE-CAF2-3C78-AE2F-9B43DBB0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166" y="197177"/>
            <a:ext cx="9905998" cy="510382"/>
          </a:xfrm>
        </p:spPr>
        <p:txBody>
          <a:bodyPr>
            <a:normAutofit fontScale="90000"/>
          </a:bodyPr>
          <a:lstStyle/>
          <a:p>
            <a:r>
              <a:rPr lang="en-US"/>
              <a:t>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E71385-2ADA-DCC3-A04E-4DAB6C684E59}"/>
              </a:ext>
            </a:extLst>
          </p:cNvPr>
          <p:cNvSpPr txBox="1"/>
          <p:nvPr/>
        </p:nvSpPr>
        <p:spPr>
          <a:xfrm>
            <a:off x="4474305" y="674076"/>
            <a:ext cx="38197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Not Collected Notification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8D9E36-8554-FA38-DD1D-FEE861107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234" y="1139575"/>
            <a:ext cx="3974122" cy="5476008"/>
          </a:xfrm>
          <a:prstGeom prst="rect">
            <a:avLst/>
          </a:prstGeom>
        </p:spPr>
      </p:pic>
      <p:pic>
        <p:nvPicPr>
          <p:cNvPr id="5" name="Grafik 4" descr="Ein Bild, das Text, Elektronik, Computer, Screenshot enthält.&#10;&#10;Beschreibung automatisch generiert.">
            <a:extLst>
              <a:ext uri="{FF2B5EF4-FFF2-40B4-BE49-F238E27FC236}">
                <a16:creationId xmlns:a16="http://schemas.microsoft.com/office/drawing/2014/main" id="{6F16A9B2-C8F6-39AB-4E1A-849453E85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884" y="1138767"/>
            <a:ext cx="2734732" cy="547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707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A0DE59-6C59-4ACC-ACC9-357837ACC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de-CH"/>
              <a:t>Benefits </a:t>
            </a:r>
            <a:r>
              <a:rPr lang="de-CH" err="1"/>
              <a:t>of</a:t>
            </a:r>
            <a:r>
              <a:rPr lang="de-CH"/>
              <a:t> </a:t>
            </a:r>
            <a:r>
              <a:rPr lang="de-CH" err="1"/>
              <a:t>our</a:t>
            </a:r>
            <a:r>
              <a:rPr lang="de-CH"/>
              <a:t> </a:t>
            </a:r>
            <a:r>
              <a:rPr lang="de-CH" err="1"/>
              <a:t>Process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F4709B-C433-4560-8371-D87CC7F11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156" y="2072283"/>
            <a:ext cx="4036076" cy="22799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CH" sz="1600"/>
              <a:t>Error </a:t>
            </a:r>
            <a:r>
              <a:rPr lang="de-CH" sz="1600" err="1"/>
              <a:t>prevention</a:t>
            </a:r>
            <a:endParaRPr lang="de-CH" sz="1600"/>
          </a:p>
          <a:p>
            <a:r>
              <a:rPr lang="en-GB" sz="1400"/>
              <a:t>All prescribed medications at a glance </a:t>
            </a:r>
          </a:p>
          <a:p>
            <a:r>
              <a:rPr lang="en-GB" sz="1400"/>
              <a:t>Check for duplicate prescription</a:t>
            </a:r>
          </a:p>
          <a:p>
            <a:r>
              <a:rPr lang="en-GB" sz="1400"/>
              <a:t>Check for drug interactions</a:t>
            </a:r>
          </a:p>
          <a:p>
            <a:r>
              <a:rPr lang="en-GB" sz="1400"/>
              <a:t>Aborts workflow if errors found and alerts customers</a:t>
            </a:r>
          </a:p>
          <a:p>
            <a:pPr marL="0" indent="0">
              <a:buNone/>
            </a:pPr>
            <a:endParaRPr lang="de-CH" sz="1600"/>
          </a:p>
          <a:p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BA22C82-8F4B-4097-BCD6-BEC093638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576" y="4955556"/>
            <a:ext cx="3647468" cy="181783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02411C3-D8F3-42B1-BDB5-E32B3690B543}"/>
              </a:ext>
            </a:extLst>
          </p:cNvPr>
          <p:cNvSpPr txBox="1"/>
          <p:nvPr/>
        </p:nvSpPr>
        <p:spPr>
          <a:xfrm>
            <a:off x="7589769" y="2092488"/>
            <a:ext cx="3766096" cy="1480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600"/>
              <a:t>User </a:t>
            </a:r>
            <a:r>
              <a:rPr lang="de-CH" sz="1600" err="1"/>
              <a:t>friendly</a:t>
            </a:r>
            <a:endParaRPr lang="de-CH" sz="16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Only</a:t>
            </a:r>
            <a:r>
              <a:rPr lang="de-CH" sz="1400"/>
              <a:t> </a:t>
            </a:r>
            <a:r>
              <a:rPr lang="de-CH" sz="1400" err="1"/>
              <a:t>one</a:t>
            </a:r>
            <a:r>
              <a:rPr lang="de-CH" sz="1400"/>
              <a:t> </a:t>
            </a:r>
            <a:r>
              <a:rPr lang="de-CH" sz="1400" err="1"/>
              <a:t>document</a:t>
            </a:r>
            <a:r>
              <a:rPr lang="de-CH" sz="1400"/>
              <a:t> </a:t>
            </a:r>
            <a:r>
              <a:rPr lang="de-CH" sz="1400" err="1"/>
              <a:t>for</a:t>
            </a:r>
            <a:r>
              <a:rPr lang="de-CH" sz="1400"/>
              <a:t> </a:t>
            </a:r>
            <a:r>
              <a:rPr lang="de-CH" sz="1400" err="1"/>
              <a:t>doctors</a:t>
            </a:r>
            <a:endParaRPr lang="de-CH" sz="1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Chatbot</a:t>
            </a:r>
            <a:r>
              <a:rPr lang="de-CH" sz="1400"/>
              <a:t> </a:t>
            </a:r>
            <a:r>
              <a:rPr lang="de-CH" sz="1400" err="1"/>
              <a:t>for</a:t>
            </a:r>
            <a:r>
              <a:rPr lang="de-CH" sz="1400"/>
              <a:t> human-like </a:t>
            </a:r>
            <a:r>
              <a:rPr lang="de-CH" sz="1400" err="1"/>
              <a:t>interactions</a:t>
            </a:r>
            <a:r>
              <a:rPr lang="de-CH" sz="1400"/>
              <a:t> </a:t>
            </a:r>
            <a:r>
              <a:rPr lang="de-CH" sz="1400" err="1"/>
              <a:t>for</a:t>
            </a:r>
            <a:r>
              <a:rPr lang="de-CH" sz="1400"/>
              <a:t> </a:t>
            </a:r>
            <a:r>
              <a:rPr lang="de-CH" sz="1400" err="1"/>
              <a:t>patients</a:t>
            </a:r>
            <a:endParaRPr lang="de-CH" sz="1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Improved</a:t>
            </a:r>
            <a:r>
              <a:rPr lang="de-CH" sz="1400"/>
              <a:t> </a:t>
            </a:r>
            <a:r>
              <a:rPr lang="de-CH" sz="1400" err="1"/>
              <a:t>communication</a:t>
            </a:r>
            <a:r>
              <a:rPr lang="de-CH" sz="1400"/>
              <a:t> </a:t>
            </a:r>
            <a:r>
              <a:rPr lang="de-CH" sz="1400" err="1"/>
              <a:t>between</a:t>
            </a:r>
            <a:r>
              <a:rPr lang="de-CH" sz="1400"/>
              <a:t> </a:t>
            </a:r>
            <a:r>
              <a:rPr lang="de-CH" sz="1400" err="1"/>
              <a:t>participants</a:t>
            </a:r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D8CD8A6-2A25-49C9-BE02-AF9B8D6A3AF2}"/>
              </a:ext>
            </a:extLst>
          </p:cNvPr>
          <p:cNvSpPr txBox="1"/>
          <p:nvPr/>
        </p:nvSpPr>
        <p:spPr>
          <a:xfrm>
            <a:off x="4773150" y="2072283"/>
            <a:ext cx="1915909" cy="1389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600" err="1"/>
              <a:t>Paperless</a:t>
            </a:r>
            <a:endParaRPr lang="de-CH" sz="16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No</a:t>
            </a:r>
            <a:r>
              <a:rPr lang="de-CH" sz="1400"/>
              <a:t> </a:t>
            </a:r>
            <a:r>
              <a:rPr lang="de-CH" sz="1400" err="1"/>
              <a:t>paper</a:t>
            </a:r>
            <a:r>
              <a:rPr lang="de-CH" sz="1400"/>
              <a:t> </a:t>
            </a:r>
            <a:r>
              <a:rPr lang="de-CH" sz="1400" err="1"/>
              <a:t>necessary</a:t>
            </a:r>
            <a:endParaRPr lang="de-CH" sz="1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de-CH" sz="1400" err="1"/>
              <a:t>Resource-efficient</a:t>
            </a:r>
            <a:endParaRPr lang="de-CH" sz="1400"/>
          </a:p>
          <a:p>
            <a:endParaRPr lang="en-GB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CFC3EB3-7279-4F45-8A74-AC86BCBBD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1920" y="3692412"/>
            <a:ext cx="1552629" cy="3071659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391D3F56-8755-48D3-A7D5-145ECB72C3CF}"/>
              </a:ext>
            </a:extLst>
          </p:cNvPr>
          <p:cNvCxnSpPr/>
          <p:nvPr/>
        </p:nvCxnSpPr>
        <p:spPr>
          <a:xfrm>
            <a:off x="4401589" y="2024149"/>
            <a:ext cx="0" cy="2136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3F6EF0B6-1654-4172-9DCD-D1A0A54A0123}"/>
              </a:ext>
            </a:extLst>
          </p:cNvPr>
          <p:cNvCxnSpPr/>
          <p:nvPr/>
        </p:nvCxnSpPr>
        <p:spPr>
          <a:xfrm>
            <a:off x="7268095" y="2024149"/>
            <a:ext cx="0" cy="2136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>
            <a:extLst>
              <a:ext uri="{FF2B5EF4-FFF2-40B4-BE49-F238E27FC236}">
                <a16:creationId xmlns:a16="http://schemas.microsoft.com/office/drawing/2014/main" id="{796789D5-EFD3-437B-80C4-5310FD42A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3242" y="103398"/>
            <a:ext cx="2445327" cy="440696"/>
          </a:xfrm>
          <a:prstGeom prst="rect">
            <a:avLst/>
          </a:prstGeom>
        </p:spPr>
      </p:pic>
      <p:pic>
        <p:nvPicPr>
          <p:cNvPr id="4" name="Grafik 3" descr="Ein Bild, das Text, Screenshot, Süßigkeiten enthält.&#10;&#10;Beschreibung automatisch generiert.">
            <a:extLst>
              <a:ext uri="{FF2B5EF4-FFF2-40B4-BE49-F238E27FC236}">
                <a16:creationId xmlns:a16="http://schemas.microsoft.com/office/drawing/2014/main" id="{0CB23797-C524-2583-3D99-2F20316413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0286" y="4260850"/>
            <a:ext cx="1443260" cy="250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891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4F21C5604538B41A3B67A01953C40CD" ma:contentTypeVersion="3" ma:contentTypeDescription="Ein neues Dokument erstellen." ma:contentTypeScope="" ma:versionID="a986aa504a9269fee54a1c5eb4049e85">
  <xsd:schema xmlns:xsd="http://www.w3.org/2001/XMLSchema" xmlns:xs="http://www.w3.org/2001/XMLSchema" xmlns:p="http://schemas.microsoft.com/office/2006/metadata/properties" xmlns:ns2="87968cc0-226e-4afc-a961-f3b05ac19f23" targetNamespace="http://schemas.microsoft.com/office/2006/metadata/properties" ma:root="true" ma:fieldsID="d460217c5905fe17eed5846a12df95b9" ns2:_="">
    <xsd:import namespace="87968cc0-226e-4afc-a961-f3b05ac19f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968cc0-226e-4afc-a961-f3b05ac19f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C6EA216-E57E-4CFC-8AD3-2CAAB5C3542C}">
  <ds:schemaRefs>
    <ds:schemaRef ds:uri="87968cc0-226e-4afc-a961-f3b05ac19f2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839C527-84AE-46AB-9A07-8AA51F8C26F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2447E15-DF07-4CFC-97BD-79CE6CCEF1AD}">
  <ds:schemaRefs>
    <ds:schemaRef ds:uri="87968cc0-226e-4afc-a961-f3b05ac19f2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413</Words>
  <Application>Microsoft Office PowerPoint</Application>
  <PresentationFormat>Widescreen</PresentationFormat>
  <Paragraphs>75</Paragraphs>
  <Slides>12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Schaltkreis</vt:lpstr>
      <vt:lpstr>Fast medication automation </vt:lpstr>
      <vt:lpstr>Problem: Prescription handling</vt:lpstr>
      <vt:lpstr>Example of current Process</vt:lpstr>
      <vt:lpstr>Our proposed Solution</vt:lpstr>
      <vt:lpstr>Demo</vt:lpstr>
      <vt:lpstr>DEMO</vt:lpstr>
      <vt:lpstr>DEMO</vt:lpstr>
      <vt:lpstr>DEMO</vt:lpstr>
      <vt:lpstr>Benefits of our Process</vt:lpstr>
      <vt:lpstr>PowerPoint Presentation</vt:lpstr>
      <vt:lpstr>Conclusion</vt:lpstr>
      <vt:lpstr>Disclaimer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medication automation</dc:title>
  <dc:creator>Magdalena Hardegger</dc:creator>
  <cp:lastModifiedBy>Sebastian Fernandez</cp:lastModifiedBy>
  <cp:revision>18</cp:revision>
  <dcterms:created xsi:type="dcterms:W3CDTF">2023-11-23T08:12:17Z</dcterms:created>
  <dcterms:modified xsi:type="dcterms:W3CDTF">2023-12-07T07:16:03Z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0x010100D4F21C5604538B41A3B67A01953C40CD</vt:lpwstr>
  </property>
</Properties>
</file>

<file path=docProps/thumbnail.jpeg>
</file>